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61" r:id="rId7"/>
    <p:sldId id="305" r:id="rId8"/>
    <p:sldId id="307" r:id="rId9"/>
    <p:sldId id="308" r:id="rId10"/>
    <p:sldId id="262" r:id="rId11"/>
    <p:sldId id="263" r:id="rId12"/>
    <p:sldId id="30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18AB2-7BBD-AAD2-7E50-6128E3C0B7A5}" v="10" dt="2026-05-19T13:02:04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NOLAN" userId="S::jenny.nolan@ccsw.ac.uk::c8f76878-a428-4761-9353-ebf3b9756ffd" providerId="AD" clId="Web-{9E018AB2-7BBD-AAD2-7E50-6128E3C0B7A5}"/>
    <pc:docChg chg="modSld">
      <pc:chgData name="Jenny NOLAN" userId="S::jenny.nolan@ccsw.ac.uk::c8f76878-a428-4761-9353-ebf3b9756ffd" providerId="AD" clId="Web-{9E018AB2-7BBD-AAD2-7E50-6128E3C0B7A5}" dt="2026-05-19T13:01:41.878" v="6" actId="20577"/>
      <pc:docMkLst>
        <pc:docMk/>
      </pc:docMkLst>
      <pc:sldChg chg="modSp">
        <pc:chgData name="Jenny NOLAN" userId="S::jenny.nolan@ccsw.ac.uk::c8f76878-a428-4761-9353-ebf3b9756ffd" providerId="AD" clId="Web-{9E018AB2-7BBD-AAD2-7E50-6128E3C0B7A5}" dt="2026-05-19T13:01:16.642" v="4" actId="20577"/>
        <pc:sldMkLst>
          <pc:docMk/>
          <pc:sldMk cId="2687573899" sldId="262"/>
        </pc:sldMkLst>
        <pc:spChg chg="mod">
          <ac:chgData name="Jenny NOLAN" userId="S::jenny.nolan@ccsw.ac.uk::c8f76878-a428-4761-9353-ebf3b9756ffd" providerId="AD" clId="Web-{9E018AB2-7BBD-AAD2-7E50-6128E3C0B7A5}" dt="2026-05-19T13:01:16.642" v="4" actId="20577"/>
          <ac:spMkLst>
            <pc:docMk/>
            <pc:sldMk cId="2687573899" sldId="262"/>
            <ac:spMk id="2" creationId="{E887E9DE-F647-C99D-BDEE-7700F550940D}"/>
          </ac:spMkLst>
        </pc:spChg>
      </pc:sldChg>
      <pc:sldChg chg="modSp">
        <pc:chgData name="Jenny NOLAN" userId="S::jenny.nolan@ccsw.ac.uk::c8f76878-a428-4761-9353-ebf3b9756ffd" providerId="AD" clId="Web-{9E018AB2-7BBD-AAD2-7E50-6128E3C0B7A5}" dt="2026-05-19T13:01:41.878" v="6" actId="20577"/>
        <pc:sldMkLst>
          <pc:docMk/>
          <pc:sldMk cId="1451501323" sldId="263"/>
        </pc:sldMkLst>
        <pc:spChg chg="mod">
          <ac:chgData name="Jenny NOLAN" userId="S::jenny.nolan@ccsw.ac.uk::c8f76878-a428-4761-9353-ebf3b9756ffd" providerId="AD" clId="Web-{9E018AB2-7BBD-AAD2-7E50-6128E3C0B7A5}" dt="2026-05-19T13:01:41.878" v="6" actId="20577"/>
          <ac:spMkLst>
            <pc:docMk/>
            <pc:sldMk cId="1451501323" sldId="263"/>
            <ac:spMk id="2" creationId="{E887E9DE-F647-C99D-BDEE-7700F550940D}"/>
          </ac:spMkLst>
        </pc:spChg>
      </pc:sldChg>
      <pc:sldChg chg="modSp">
        <pc:chgData name="Jenny NOLAN" userId="S::jenny.nolan@ccsw.ac.uk::c8f76878-a428-4761-9353-ebf3b9756ffd" providerId="AD" clId="Web-{9E018AB2-7BBD-AAD2-7E50-6128E3C0B7A5}" dt="2026-05-19T13:00:25.202" v="2" actId="20577"/>
        <pc:sldMkLst>
          <pc:docMk/>
          <pc:sldMk cId="2580843824" sldId="305"/>
        </pc:sldMkLst>
        <pc:spChg chg="mod">
          <ac:chgData name="Jenny NOLAN" userId="S::jenny.nolan@ccsw.ac.uk::c8f76878-a428-4761-9353-ebf3b9756ffd" providerId="AD" clId="Web-{9E018AB2-7BBD-AAD2-7E50-6128E3C0B7A5}" dt="2026-05-19T13:00:25.202" v="2" actId="20577"/>
          <ac:spMkLst>
            <pc:docMk/>
            <pc:sldMk cId="2580843824" sldId="305"/>
            <ac:spMk id="2" creationId="{E887E9DE-F647-C99D-BDEE-7700F55094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37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7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6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0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5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8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A7EE-7D65-471D-9C9E-8F64AF8446D1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85C2-3842-47BA-BDE7-029399CF9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38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3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+ Amazing Observational Drawing Ideas - Fashion Hombre">
            <a:extLst>
              <a:ext uri="{FF2B5EF4-FFF2-40B4-BE49-F238E27FC236}">
                <a16:creationId xmlns:a16="http://schemas.microsoft.com/office/drawing/2014/main" id="{157C2D42-2376-1394-EB5F-9D0925613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7086" r="2701" b="11290"/>
          <a:stretch/>
        </p:blipFill>
        <p:spPr bwMode="auto">
          <a:xfrm>
            <a:off x="4043680" y="1083311"/>
            <a:ext cx="4074530" cy="48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C766A3-0F32-08AE-B8D4-2D8FAF12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801" y="5653722"/>
            <a:ext cx="3845560" cy="1325563"/>
          </a:xfrm>
        </p:spPr>
        <p:txBody>
          <a:bodyPr>
            <a:noAutofit/>
          </a:bodyPr>
          <a:lstStyle/>
          <a:p>
            <a:pPr algn="r"/>
            <a:r>
              <a:rPr lang="en-GB" sz="2000" b="1" u="sng" spc="300" dirty="0">
                <a:latin typeface="+mn-lt"/>
                <a:cs typeface="Dreaming Outloud Script Pro" panose="020F0502020204030204" pitchFamily="66" charset="0"/>
              </a:rPr>
              <a:t>Component 1:</a:t>
            </a:r>
            <a:br>
              <a:rPr lang="en-GB" sz="2000" b="1" spc="300" dirty="0">
                <a:latin typeface="+mn-lt"/>
                <a:cs typeface="Dreaming Outloud Script Pro" panose="020F0502020204030204" pitchFamily="66" charset="0"/>
              </a:rPr>
            </a:br>
            <a:r>
              <a:rPr lang="en-GB" sz="2000" b="1" spc="300" dirty="0">
                <a:latin typeface="+mn-lt"/>
                <a:cs typeface="Dreaming Outloud Script Pro" panose="020F0502020204030204" pitchFamily="66" charset="0"/>
              </a:rPr>
              <a:t>Personal Investigation ‘Observation’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CDD65-316D-FA9B-3494-03B36213BEF9}"/>
              </a:ext>
            </a:extLst>
          </p:cNvPr>
          <p:cNvSpPr txBox="1">
            <a:spLocks/>
          </p:cNvSpPr>
          <p:nvPr/>
        </p:nvSpPr>
        <p:spPr>
          <a:xfrm>
            <a:off x="2894486" y="-150813"/>
            <a:ext cx="6399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u="sng" spc="300" dirty="0">
                <a:latin typeface="+mn-lt"/>
                <a:cs typeface="Dreaming Outloud Script Pro" panose="020F0502020204030204" pitchFamily="66" charset="0"/>
              </a:rPr>
              <a:t>Observation – Bridging Task</a:t>
            </a:r>
            <a:endParaRPr lang="en-GB" sz="3200" b="1" spc="300" dirty="0">
              <a:latin typeface="+mn-lt"/>
              <a:cs typeface="Dreaming Outloud Script Pro" panose="020F050202020403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1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E9DE-F647-C99D-BDEE-7700F550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u="sng" spc="300" dirty="0"/>
              <a:t>Component 1:</a:t>
            </a:r>
            <a:br>
              <a:rPr lang="en-US" sz="3000" b="1" spc="300" dirty="0"/>
            </a:br>
            <a:r>
              <a:rPr lang="en-US" sz="3000" b="1" spc="300" dirty="0"/>
              <a:t>Personal Investigation ‘Observation’</a:t>
            </a:r>
          </a:p>
        </p:txBody>
      </p:sp>
      <p:pic>
        <p:nvPicPr>
          <p:cNvPr id="1034" name="Picture 10" descr="X, 2014 by Michaël Borremans | 油彩, 絵, 雑学">
            <a:extLst>
              <a:ext uri="{FF2B5EF4-FFF2-40B4-BE49-F238E27FC236}">
                <a16:creationId xmlns:a16="http://schemas.microsoft.com/office/drawing/2014/main" id="{0F450683-AD1D-0841-5352-5C18A153E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6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C086EEF-AF0D-4AED-E21C-DD53D5798574}"/>
              </a:ext>
            </a:extLst>
          </p:cNvPr>
          <p:cNvSpPr txBox="1"/>
          <p:nvPr/>
        </p:nvSpPr>
        <p:spPr>
          <a:xfrm>
            <a:off x="5283258" y="2551176"/>
            <a:ext cx="6685221" cy="3591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O</a:t>
            </a:r>
            <a:r>
              <a:rPr lang="en-US" sz="1600" b="1" i="0" dirty="0">
                <a:effectLst/>
              </a:rPr>
              <a:t>bservation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</a:rPr>
              <a:t>1 of 2 </a:t>
            </a:r>
            <a:r>
              <a:rPr lang="en-US" sz="1600" b="1" i="0" u="none" strike="noStrike" dirty="0">
                <a:effectLst/>
              </a:rPr>
              <a:t>noun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 err="1">
                <a:effectLst/>
              </a:rPr>
              <a:t>ob</a:t>
            </a:r>
            <a:r>
              <a:rPr lang="en-US" sz="1600" b="0" i="0" dirty="0">
                <a:effectLst/>
              </a:rPr>
              <a:t>·​ser·​</a:t>
            </a:r>
            <a:r>
              <a:rPr lang="en-US" sz="1600" b="0" i="0" dirty="0" err="1">
                <a:effectLst/>
              </a:rPr>
              <a:t>va</a:t>
            </a:r>
            <a:r>
              <a:rPr lang="en-US" sz="1600" b="0" i="0" dirty="0">
                <a:effectLst/>
              </a:rPr>
              <a:t>·​</a:t>
            </a:r>
            <a:r>
              <a:rPr lang="en-US" sz="1600" b="0" i="0" dirty="0" err="1">
                <a:effectLst/>
              </a:rPr>
              <a:t>tion</a:t>
            </a:r>
            <a:r>
              <a:rPr lang="en-US" sz="1600" b="0" i="0" dirty="0">
                <a:effectLst/>
              </a:rPr>
              <a:t> 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u="none" strike="noStrike" dirty="0">
                <a:effectLst/>
              </a:rPr>
              <a:t>Synonyms of </a:t>
            </a:r>
            <a:r>
              <a:rPr lang="en-US" sz="1600" b="0" i="1" u="none" strike="noStrike" dirty="0">
                <a:effectLst/>
              </a:rPr>
              <a:t>observation</a:t>
            </a:r>
            <a:endParaRPr lang="en-US" sz="1600" b="0" i="0" dirty="0">
              <a:effectLst/>
            </a:endParaRPr>
          </a:p>
          <a:p>
            <a:pPr indent="-228600" defTabSz="9144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i="0" dirty="0">
              <a:effectLst/>
            </a:endParaRP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A</a:t>
            </a:r>
            <a:r>
              <a:rPr lang="en-US" sz="1600" b="1" i="0" dirty="0">
                <a:effectLst/>
              </a:rPr>
              <a:t>: </a:t>
            </a:r>
            <a:r>
              <a:rPr lang="en-US" sz="1600" b="0" i="0" dirty="0">
                <a:effectLst/>
              </a:rPr>
              <a:t>an act or instance of </a:t>
            </a:r>
            <a:r>
              <a:rPr lang="en-US" sz="1600" b="0" i="0" u="none" strike="noStrike" dirty="0">
                <a:effectLst/>
              </a:rPr>
              <a:t>observing</a:t>
            </a:r>
            <a:r>
              <a:rPr lang="en-US" sz="1600" b="0" i="0" dirty="0">
                <a:effectLst/>
              </a:rPr>
              <a:t> a custom, rule, or law </a:t>
            </a:r>
            <a:endParaRPr lang="en-US" sz="1600" b="1" i="0" dirty="0">
              <a:effectLst/>
            </a:endParaRP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B</a:t>
            </a:r>
            <a:r>
              <a:rPr lang="en-US" sz="1600" b="1" i="0" dirty="0">
                <a:effectLst/>
              </a:rPr>
              <a:t>: </a:t>
            </a:r>
            <a:r>
              <a:rPr lang="en-US" sz="1600" b="0" i="0" dirty="0">
                <a:effectLst/>
              </a:rPr>
              <a:t>an act of recognizing and noting a fact or occurrence often involving measurement with instruments weather </a:t>
            </a:r>
            <a:r>
              <a:rPr lang="en-US" sz="1600" b="0" i="1" dirty="0">
                <a:effectLst/>
              </a:rPr>
              <a:t>observations</a:t>
            </a:r>
            <a:endParaRPr lang="en-US" sz="1600" b="0" i="0" dirty="0">
              <a:effectLst/>
            </a:endParaRP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C</a:t>
            </a:r>
            <a:r>
              <a:rPr lang="en-US" sz="1600" b="1" i="0" dirty="0">
                <a:effectLst/>
              </a:rPr>
              <a:t>: </a:t>
            </a:r>
            <a:r>
              <a:rPr lang="en-US" sz="1600" b="0" i="0" dirty="0">
                <a:effectLst/>
              </a:rPr>
              <a:t>a record or description so obtained Scientific </a:t>
            </a:r>
            <a:r>
              <a:rPr lang="en-US" sz="1600" b="0" i="1" dirty="0">
                <a:effectLst/>
              </a:rPr>
              <a:t>observations</a:t>
            </a:r>
            <a:r>
              <a:rPr lang="en-US" sz="1600" b="0" i="0" dirty="0">
                <a:effectLst/>
              </a:rPr>
              <a:t> were sent to the committee.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endParaRPr lang="en-US" sz="1600" b="1" i="0" dirty="0">
              <a:effectLst/>
            </a:endParaRP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O</a:t>
            </a:r>
            <a:r>
              <a:rPr lang="en-US" sz="1600" b="1" i="0" dirty="0">
                <a:effectLst/>
              </a:rPr>
              <a:t>bservation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0" i="0" dirty="0">
                <a:effectLst/>
              </a:rPr>
              <a:t>2 of 2 </a:t>
            </a:r>
            <a:r>
              <a:rPr lang="en-US" sz="1600" b="1" i="0" u="none" strike="noStrike" dirty="0">
                <a:effectLst/>
              </a:rPr>
              <a:t>adjective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</a:pPr>
            <a:r>
              <a:rPr lang="en-US" sz="1600" b="1" i="0" dirty="0">
                <a:effectLst/>
              </a:rPr>
              <a:t>: </a:t>
            </a:r>
            <a:r>
              <a:rPr lang="en-US" sz="1600" b="0" i="0" dirty="0">
                <a:effectLst/>
              </a:rPr>
              <a:t>designed for use in viewing something (such as scenery) or in making </a:t>
            </a:r>
            <a:r>
              <a:rPr lang="en-US" sz="1600" b="0" i="0" u="none" strike="noStrike" dirty="0">
                <a:effectLst/>
              </a:rPr>
              <a:t>observations</a:t>
            </a:r>
            <a:endParaRPr lang="en-US" sz="1600" b="0" i="0" dirty="0">
              <a:effectLst/>
            </a:endParaRPr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E9DE-F647-C99D-BDEE-7700F550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u="sng" spc="300" dirty="0"/>
              <a:t>Component 1:</a:t>
            </a:r>
            <a:br>
              <a:rPr lang="en-US" sz="3000" b="1" spc="300" dirty="0"/>
            </a:br>
            <a:r>
              <a:rPr lang="en-US" sz="3000" b="1" spc="300" dirty="0"/>
              <a:t>Personal Investigation ‘Observation’</a:t>
            </a:r>
          </a:p>
        </p:txBody>
      </p:sp>
      <p:pic>
        <p:nvPicPr>
          <p:cNvPr id="2050" name="Picture 2" descr="by Michaël Borremans | Portrait art, Portrait painting, Figure painting">
            <a:extLst>
              <a:ext uri="{FF2B5EF4-FFF2-40B4-BE49-F238E27FC236}">
                <a16:creationId xmlns:a16="http://schemas.microsoft.com/office/drawing/2014/main" id="{B1A2421E-7739-7DDA-E90C-2CD83E1B7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BC5536-4530-22B5-37C0-3574721450FA}"/>
              </a:ext>
            </a:extLst>
          </p:cNvPr>
          <p:cNvSpPr txBox="1"/>
          <p:nvPr/>
        </p:nvSpPr>
        <p:spPr>
          <a:xfrm>
            <a:off x="5283258" y="2551176"/>
            <a:ext cx="6776661" cy="41585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For your first project you will be exploring and experimenting with all the basics of Fine Art.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Some of these techniques you may be familiar with, some of them not, either way you will be given the opportunity to develop and explore them in new ways.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>
                <a:effectLst/>
              </a:rPr>
              <a:t>You will generate a portfolio of evidence that will be focused on exploiting techniques and mediums to a high degree of skill.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i="0" dirty="0">
                <a:effectLst/>
              </a:rPr>
              <a:t>You will submit this evidence in annotated sketchbook alongside your final outcome.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000" b="1" i="0" dirty="0">
              <a:effectLst/>
            </a:endParaRPr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85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lent Music, 1992 - Luc Tuymans | Beeldende kunst, Kunstenaar ...">
            <a:extLst>
              <a:ext uri="{FF2B5EF4-FFF2-40B4-BE49-F238E27FC236}">
                <a16:creationId xmlns:a16="http://schemas.microsoft.com/office/drawing/2014/main" id="{9B24E76E-EAD9-C083-3327-73A8E78CF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b="4390"/>
          <a:stretch/>
        </p:blipFill>
        <p:spPr bwMode="auto">
          <a:xfrm>
            <a:off x="0" y="1"/>
            <a:ext cx="50986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7E9DE-F647-C99D-BDEE-7700F550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687798" cy="17623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u="sng" spc="300" dirty="0"/>
              <a:t>Component 1:</a:t>
            </a:r>
            <a:br>
              <a:rPr lang="en-US" sz="3000" b="1" spc="300" dirty="0"/>
            </a:br>
            <a:r>
              <a:rPr lang="en-US" sz="3000" b="1" spc="300" dirty="0"/>
              <a:t>Personal Investigation ‘Observation’ </a:t>
            </a:r>
            <a:r>
              <a:rPr lang="en-US" sz="2000" b="1" spc="300" dirty="0"/>
              <a:t>(Deadline 31/1/28)</a:t>
            </a:r>
            <a:endParaRPr lang="en-US" sz="3000" b="1" spc="300" dirty="0"/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BC5536-4530-22B5-37C0-3574721450FA}"/>
              </a:ext>
            </a:extLst>
          </p:cNvPr>
          <p:cNvSpPr txBox="1"/>
          <p:nvPr/>
        </p:nvSpPr>
        <p:spPr>
          <a:xfrm>
            <a:off x="5283260" y="2551176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9AF83B-CB1A-9AF4-32EB-279BF6E3CF93}"/>
              </a:ext>
            </a:extLst>
          </p:cNvPr>
          <p:cNvSpPr txBox="1"/>
          <p:nvPr/>
        </p:nvSpPr>
        <p:spPr>
          <a:xfrm>
            <a:off x="5286238" y="2547048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As long as you are observing the subject you can produce work based on pretty much any theme. You can work from your own primary reference only </a:t>
            </a:r>
            <a:r>
              <a:rPr lang="en-GB" sz="2000" b="1" dirty="0"/>
              <a:t>(YOU CANNOT WORK FROM SECONDARY). </a:t>
            </a:r>
          </a:p>
          <a:p>
            <a:endParaRPr lang="en-GB" sz="2000" dirty="0"/>
          </a:p>
          <a:p>
            <a:r>
              <a:rPr lang="en-GB" sz="2000" dirty="0"/>
              <a:t>In workshops we will cover the following major themes: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Scenes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People</a:t>
            </a:r>
          </a:p>
          <a:p>
            <a:endParaRPr lang="en-GB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084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icture containing clothing, drawing, footwear, sketch&#10;&#10;Description automatically generated">
            <a:extLst>
              <a:ext uri="{FF2B5EF4-FFF2-40B4-BE49-F238E27FC236}">
                <a16:creationId xmlns:a16="http://schemas.microsoft.com/office/drawing/2014/main" id="{623508EE-477D-67D1-253C-75CFBC4CB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r="6608" b="-3"/>
          <a:stretch/>
        </p:blipFill>
        <p:spPr bwMode="auto">
          <a:xfrm>
            <a:off x="192528" y="171716"/>
            <a:ext cx="3793268" cy="6514565"/>
          </a:xfrm>
          <a:prstGeom prst="rect">
            <a:avLst/>
          </a:prstGeom>
          <a:noFill/>
        </p:spPr>
      </p:pic>
      <p:pic>
        <p:nvPicPr>
          <p:cNvPr id="9" name="Picture 8" descr="Kevin Cosgrove – Mother's Tankstation Limited">
            <a:extLst>
              <a:ext uri="{FF2B5EF4-FFF2-40B4-BE49-F238E27FC236}">
                <a16:creationId xmlns:a16="http://schemas.microsoft.com/office/drawing/2014/main" id="{1003AE48-040C-07D7-1B52-BB5E34622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r="33989"/>
          <a:stretch/>
        </p:blipFill>
        <p:spPr bwMode="auto">
          <a:xfrm>
            <a:off x="4184538" y="171716"/>
            <a:ext cx="3822924" cy="6514565"/>
          </a:xfrm>
          <a:prstGeom prst="rect">
            <a:avLst/>
          </a:prstGeom>
          <a:noFill/>
        </p:spPr>
      </p:pic>
      <p:pic>
        <p:nvPicPr>
          <p:cNvPr id="5122" name="Picture 2" descr="Guy Yanai - Artists - Miles McEnery Gallery">
            <a:extLst>
              <a:ext uri="{FF2B5EF4-FFF2-40B4-BE49-F238E27FC236}">
                <a16:creationId xmlns:a16="http://schemas.microsoft.com/office/drawing/2014/main" id="{658B3F80-079A-E579-C89E-A0EBD6750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r="13846" b="-3"/>
          <a:stretch/>
        </p:blipFill>
        <p:spPr bwMode="auto">
          <a:xfrm>
            <a:off x="8188032" y="171716"/>
            <a:ext cx="3799007" cy="651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BC5536-4530-22B5-37C0-3574721450FA}"/>
              </a:ext>
            </a:extLst>
          </p:cNvPr>
          <p:cNvSpPr txBox="1"/>
          <p:nvPr/>
        </p:nvSpPr>
        <p:spPr>
          <a:xfrm>
            <a:off x="5283260" y="2551176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01695-799E-D933-16DE-DD0ECCAAEFA1}"/>
              </a:ext>
            </a:extLst>
          </p:cNvPr>
          <p:cNvSpPr txBox="1"/>
          <p:nvPr/>
        </p:nvSpPr>
        <p:spPr>
          <a:xfrm>
            <a:off x="5283260" y="2374231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524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52722A-D136-7B50-5E7B-170F0A709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bservational Paintings on Behance">
            <a:extLst>
              <a:ext uri="{FF2B5EF4-FFF2-40B4-BE49-F238E27FC236}">
                <a16:creationId xmlns:a16="http://schemas.microsoft.com/office/drawing/2014/main" id="{F86C04F4-170F-6840-6EC3-AAE32EB24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r="11267"/>
          <a:stretch/>
        </p:blipFill>
        <p:spPr bwMode="auto">
          <a:xfrm>
            <a:off x="0" y="0"/>
            <a:ext cx="4725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27E14E-FD66-F754-FEC0-3AB9CC58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043964"/>
            <a:ext cx="5444382" cy="1496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spc="300" dirty="0"/>
              <a:t>Bridging Task</a:t>
            </a:r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AB90EED5-9E2E-199F-202B-6925FD419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7E7CCB6-F129-35ED-46F4-D15AD107679A}"/>
              </a:ext>
            </a:extLst>
          </p:cNvPr>
          <p:cNvSpPr txBox="1"/>
          <p:nvPr/>
        </p:nvSpPr>
        <p:spPr>
          <a:xfrm>
            <a:off x="5283260" y="2551176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4862BFEE-B672-87D6-4681-093F6663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567DCA19-1B99-E745-FE9F-8B3BC70AE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F1DDD7-91A0-7936-AD9C-01BFC9D197C7}"/>
              </a:ext>
            </a:extLst>
          </p:cNvPr>
          <p:cNvSpPr txBox="1"/>
          <p:nvPr/>
        </p:nvSpPr>
        <p:spPr>
          <a:xfrm>
            <a:off x="5283260" y="2374231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A7F-95DF-8A6E-5F7D-A406EBCC1635}"/>
              </a:ext>
            </a:extLst>
          </p:cNvPr>
          <p:cNvSpPr txBox="1"/>
          <p:nvPr/>
        </p:nvSpPr>
        <p:spPr>
          <a:xfrm>
            <a:off x="5286238" y="1611086"/>
            <a:ext cx="6532820" cy="5094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GB" sz="2000" dirty="0"/>
              <a:t>For your start in September, you should have completed the following exercises in an </a:t>
            </a:r>
            <a:r>
              <a:rPr lang="en-GB" sz="2000" b="1" dirty="0"/>
              <a:t>A4 Sketchbook. </a:t>
            </a:r>
            <a:r>
              <a:rPr lang="en-GB" sz="2000" dirty="0"/>
              <a:t>These will engage your mental and physical observational skills in preparation for next year. </a:t>
            </a:r>
          </a:p>
          <a:p>
            <a:endParaRPr lang="en-GB" sz="2000" dirty="0"/>
          </a:p>
          <a:p>
            <a:r>
              <a:rPr lang="en-GB" sz="2000" dirty="0"/>
              <a:t>90minute drawing session (Any media). </a:t>
            </a:r>
          </a:p>
          <a:p>
            <a:r>
              <a:rPr lang="en-GB" sz="2000" i="1" dirty="0"/>
              <a:t>X10 -  1 minute  observational drawings</a:t>
            </a:r>
          </a:p>
          <a:p>
            <a:r>
              <a:rPr lang="en-GB" sz="2000" i="1" dirty="0"/>
              <a:t>X10 -  2 minute observational drawings</a:t>
            </a:r>
          </a:p>
          <a:p>
            <a:r>
              <a:rPr lang="en-GB" sz="2000" i="1" dirty="0"/>
              <a:t>X6 -   5 minute observational drawings </a:t>
            </a:r>
          </a:p>
          <a:p>
            <a:r>
              <a:rPr lang="en-GB" sz="2000" i="1" dirty="0"/>
              <a:t>X2 -  10 minute observational drawings</a:t>
            </a:r>
          </a:p>
          <a:p>
            <a:r>
              <a:rPr lang="en-GB" sz="2000" i="1" dirty="0"/>
              <a:t>X1 -  30 minute observational drawing</a:t>
            </a:r>
          </a:p>
          <a:p>
            <a:r>
              <a:rPr lang="en-GB" sz="2000" b="1" dirty="0"/>
              <a:t>Complete this activity at least </a:t>
            </a:r>
            <a:r>
              <a:rPr lang="en-GB" sz="2000" b="1" u="sng" dirty="0"/>
              <a:t>three times</a:t>
            </a:r>
            <a:r>
              <a:rPr lang="en-GB" sz="2000" u="sng" dirty="0"/>
              <a:t>, (no more than once a day). </a:t>
            </a:r>
            <a:endParaRPr lang="en-GB" sz="2000" i="1" dirty="0"/>
          </a:p>
          <a:p>
            <a:endParaRPr lang="en-GB" sz="2000" dirty="0"/>
          </a:p>
          <a:p>
            <a:r>
              <a:rPr lang="en-GB" sz="2000" dirty="0"/>
              <a:t>All you need is a </a:t>
            </a:r>
            <a:r>
              <a:rPr lang="en-GB" sz="2000" b="1" dirty="0"/>
              <a:t>stopwatch(Phone), pen/pencil and a sketchbook. </a:t>
            </a:r>
            <a:r>
              <a:rPr lang="en-GB" sz="2000" dirty="0"/>
              <a:t>It is important to stick to the time limits, if time runs out and you’ve not finished, that’s ok, you’re not expected to. The shorter times are designed to improve your speed. </a:t>
            </a:r>
          </a:p>
          <a:p>
            <a:endParaRPr lang="en-GB" sz="2000" dirty="0"/>
          </a:p>
          <a:p>
            <a:r>
              <a:rPr lang="en-GB" sz="2000" b="1" dirty="0"/>
              <a:t> </a:t>
            </a:r>
            <a:r>
              <a:rPr lang="en-GB" sz="2000" dirty="0"/>
              <a:t>These can be based on any object or location you can see, no secondary images please. </a:t>
            </a:r>
          </a:p>
          <a:p>
            <a:endParaRPr lang="en-GB" sz="2000" b="1" dirty="0"/>
          </a:p>
          <a:p>
            <a:endParaRPr lang="en-GB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919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E9DE-F647-C99D-BDEE-7700F550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719548" cy="16353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u="sng" spc="300" dirty="0"/>
              <a:t>Component 1:</a:t>
            </a:r>
            <a:br>
              <a:rPr lang="en-US" sz="3000" b="1" spc="300" dirty="0"/>
            </a:br>
            <a:r>
              <a:rPr lang="en-US" sz="3000" b="1" spc="300" dirty="0"/>
              <a:t>Personal Investigation ‘Observation’ </a:t>
            </a:r>
            <a:r>
              <a:rPr lang="en-US" sz="2000" b="1" spc="300" dirty="0"/>
              <a:t>(Deadline 31/1/28)</a:t>
            </a:r>
            <a:endParaRPr lang="en-US" sz="3000" b="1" spc="300" dirty="0"/>
          </a:p>
        </p:txBody>
      </p:sp>
      <p:pic>
        <p:nvPicPr>
          <p:cNvPr id="3" name="Picture 2" descr="Francis Campbell Boileau Cadell The Gold Chair ... - still life quick heart">
            <a:extLst>
              <a:ext uri="{FF2B5EF4-FFF2-40B4-BE49-F238E27FC236}">
                <a16:creationId xmlns:a16="http://schemas.microsoft.com/office/drawing/2014/main" id="{1B39C384-FF59-DFD1-FC74-813DAF88B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r="5234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</p:spPr>
      </p:pic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BC5536-4530-22B5-37C0-3574721450FA}"/>
              </a:ext>
            </a:extLst>
          </p:cNvPr>
          <p:cNvSpPr txBox="1"/>
          <p:nvPr/>
        </p:nvSpPr>
        <p:spPr>
          <a:xfrm>
            <a:off x="5283260" y="2551176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000" b="1" dirty="0"/>
              <a:t>Develop ideas </a:t>
            </a:r>
            <a:r>
              <a:rPr lang="en-GB" sz="2000" dirty="0"/>
              <a:t>through sustained and focused investigations informed by contextual and other sources, demonstrating analytical and critical understanding. – AO1 </a:t>
            </a:r>
          </a:p>
          <a:p>
            <a:endParaRPr lang="en-GB" sz="2000" dirty="0"/>
          </a:p>
          <a:p>
            <a:r>
              <a:rPr lang="en-GB" sz="2000" b="1" dirty="0"/>
              <a:t>Explore and select appropriate resources, </a:t>
            </a:r>
            <a:r>
              <a:rPr lang="en-GB" sz="2000" dirty="0"/>
              <a:t>media, material, techniques and processes, reviewing and reviewing ideas as work develops. – AO2</a:t>
            </a:r>
          </a:p>
          <a:p>
            <a:endParaRPr lang="en-GB" sz="2000" dirty="0"/>
          </a:p>
          <a:p>
            <a:r>
              <a:rPr lang="en-GB" sz="2000" b="1" dirty="0"/>
              <a:t>Record ideas, observations and insights relevant to intentions</a:t>
            </a:r>
            <a:r>
              <a:rPr lang="en-GB" sz="2000" dirty="0"/>
              <a:t>, reflecting critically on work and progress.     - AO3 </a:t>
            </a:r>
          </a:p>
          <a:p>
            <a:endParaRPr lang="en-GB" sz="2000" dirty="0"/>
          </a:p>
          <a:p>
            <a:r>
              <a:rPr lang="en-GB" sz="2000" dirty="0"/>
              <a:t>Present a </a:t>
            </a:r>
            <a:r>
              <a:rPr lang="en-GB" sz="2000" b="1" dirty="0"/>
              <a:t>personal and meaningful response </a:t>
            </a:r>
            <a:r>
              <a:rPr lang="en-GB" sz="2000" dirty="0"/>
              <a:t>that realises intentions and, where appropriate, makes connections between visual and other elements.  - AO4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600" b="1" dirty="0"/>
              <a:t>AO1, AO2, AO3, AO4 = EQUAL WEIGHTING (25%)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7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or the artist George Shaw, one Coventry housing estate contains ...">
            <a:extLst>
              <a:ext uri="{FF2B5EF4-FFF2-40B4-BE49-F238E27FC236}">
                <a16:creationId xmlns:a16="http://schemas.microsoft.com/office/drawing/2014/main" id="{3FA55785-4664-69AB-6EF1-ED5BBC359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243"/>
          <a:stretch/>
        </p:blipFill>
        <p:spPr bwMode="auto">
          <a:xfrm>
            <a:off x="-1279" y="0"/>
            <a:ext cx="51511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7E9DE-F647-C99D-BDEE-7700F550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814798" cy="18046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b="1" u="sng" spc="300" dirty="0"/>
              <a:t>Component 1:</a:t>
            </a:r>
            <a:br>
              <a:rPr lang="en-US" sz="3000" b="1" spc="300" dirty="0"/>
            </a:br>
            <a:r>
              <a:rPr lang="en-US" sz="3000" b="1" spc="300" dirty="0"/>
              <a:t>Personal Investigation ‘Observation’ </a:t>
            </a:r>
            <a:r>
              <a:rPr lang="en-US" sz="2000" b="1" spc="300" dirty="0"/>
              <a:t>(Deadline 31/1/28)</a:t>
            </a:r>
            <a:endParaRPr lang="en-US" sz="3000" b="1" spc="300" dirty="0"/>
          </a:p>
        </p:txBody>
      </p: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BC5536-4530-22B5-37C0-3574721450FA}"/>
              </a:ext>
            </a:extLst>
          </p:cNvPr>
          <p:cNvSpPr txBox="1"/>
          <p:nvPr/>
        </p:nvSpPr>
        <p:spPr>
          <a:xfrm>
            <a:off x="5283260" y="2551176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01695-799E-D933-16DE-DD0ECCAAEFA1}"/>
              </a:ext>
            </a:extLst>
          </p:cNvPr>
          <p:cNvSpPr txBox="1"/>
          <p:nvPr/>
        </p:nvSpPr>
        <p:spPr>
          <a:xfrm>
            <a:off x="5283260" y="2374231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A3F19-0127-5810-BE14-36978AE26C48}"/>
              </a:ext>
            </a:extLst>
          </p:cNvPr>
          <p:cNvSpPr txBox="1"/>
          <p:nvPr/>
        </p:nvSpPr>
        <p:spPr>
          <a:xfrm>
            <a:off x="5286238" y="2547048"/>
            <a:ext cx="6532820" cy="415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000" dirty="0"/>
              <a:t>Kit List: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X2 A3 Sketchbooks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Pencils, Fine liners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Oil paints – Winsor &amp; Newton x6 pack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Acrylic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Brushes – Round or flats of various sizes</a:t>
            </a:r>
          </a:p>
          <a:p>
            <a:endParaRPr lang="en-GB" sz="2000" dirty="0"/>
          </a:p>
          <a:p>
            <a:r>
              <a:rPr lang="en-GB" sz="2000" dirty="0"/>
              <a:t>Anything else art related is beneficial and will vary between individuals depending on what your focus of your work will be.</a:t>
            </a:r>
          </a:p>
          <a:p>
            <a:r>
              <a:rPr lang="en-GB" sz="2000" b="1" dirty="0"/>
              <a:t> </a:t>
            </a:r>
          </a:p>
          <a:p>
            <a:endParaRPr lang="en-GB" sz="20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150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3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AQA LOGO | Hills Books">
            <a:extLst>
              <a:ext uri="{FF2B5EF4-FFF2-40B4-BE49-F238E27FC236}">
                <a16:creationId xmlns:a16="http://schemas.microsoft.com/office/drawing/2014/main" id="{2F47B9B9-CDE8-AC1F-A6DF-2245B02CF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6118" y="76200"/>
            <a:ext cx="1605643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cturer in Business - Cheshire College South &amp; West">
            <a:extLst>
              <a:ext uri="{FF2B5EF4-FFF2-40B4-BE49-F238E27FC236}">
                <a16:creationId xmlns:a16="http://schemas.microsoft.com/office/drawing/2014/main" id="{1A6DFDFF-E3EF-E77E-DF10-8DC2B228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" y="6008996"/>
            <a:ext cx="1859280" cy="70073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9C766A3-0F32-08AE-B8D4-2D8FAF12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0801" y="5653722"/>
            <a:ext cx="3845560" cy="1325563"/>
          </a:xfrm>
        </p:spPr>
        <p:txBody>
          <a:bodyPr>
            <a:noAutofit/>
          </a:bodyPr>
          <a:lstStyle/>
          <a:p>
            <a:pPr algn="r"/>
            <a:r>
              <a:rPr lang="en-GB" sz="2000" b="1" u="sng" spc="300" dirty="0">
                <a:latin typeface="+mn-lt"/>
                <a:cs typeface="Dreaming Outloud Script Pro" panose="020F0502020204030204" pitchFamily="66" charset="0"/>
              </a:rPr>
              <a:t>Component 1:</a:t>
            </a:r>
            <a:br>
              <a:rPr lang="en-GB" sz="2000" b="1" spc="300" dirty="0">
                <a:latin typeface="+mn-lt"/>
                <a:cs typeface="Dreaming Outloud Script Pro" panose="020F0502020204030204" pitchFamily="66" charset="0"/>
              </a:rPr>
            </a:br>
            <a:r>
              <a:rPr lang="en-GB" sz="2000" b="1" spc="300" dirty="0">
                <a:latin typeface="+mn-lt"/>
                <a:cs typeface="Dreaming Outloud Script Pro" panose="020F0502020204030204" pitchFamily="66" charset="0"/>
              </a:rPr>
              <a:t>Personal Investigation ‘Observation’</a:t>
            </a:r>
          </a:p>
        </p:txBody>
      </p:sp>
      <p:pic>
        <p:nvPicPr>
          <p:cNvPr id="2" name="Graphic 1" descr="Dictionary Remove">
            <a:extLst>
              <a:ext uri="{FF2B5EF4-FFF2-40B4-BE49-F238E27FC236}">
                <a16:creationId xmlns:a16="http://schemas.microsoft.com/office/drawing/2014/main" id="{3BCFB725-4287-2759-26DE-C74788F7AC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019" y="593440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8B5DDF-3F2B-14BF-898B-9BFB381C37CD}"/>
              </a:ext>
            </a:extLst>
          </p:cNvPr>
          <p:cNvSpPr txBox="1"/>
          <p:nvPr/>
        </p:nvSpPr>
        <p:spPr>
          <a:xfrm>
            <a:off x="5177539" y="781527"/>
            <a:ext cx="6121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/>
              <a:t>Evidence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You must submit a sketchbook containing the following: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Artist pages + Responses – 	AO1 	(25%)</a:t>
            </a:r>
          </a:p>
          <a:p>
            <a:r>
              <a:rPr lang="en-GB" sz="2800" dirty="0"/>
              <a:t>Experiments 				– 	AO2 	(25%)</a:t>
            </a:r>
          </a:p>
          <a:p>
            <a:r>
              <a:rPr lang="en-GB" sz="2800" dirty="0"/>
              <a:t>Developments 				– 	AO2 	(25%)</a:t>
            </a:r>
          </a:p>
          <a:p>
            <a:r>
              <a:rPr lang="en-GB" sz="2800" dirty="0"/>
              <a:t>Final outcome 				– 	AO4 	(25%)</a:t>
            </a:r>
          </a:p>
          <a:p>
            <a:r>
              <a:rPr lang="en-GB" sz="2800" dirty="0"/>
              <a:t>Evaluation 					– 	AO3 	(25%)</a:t>
            </a:r>
          </a:p>
        </p:txBody>
      </p:sp>
    </p:spTree>
    <p:extLst>
      <p:ext uri="{BB962C8B-B14F-4D97-AF65-F5344CB8AC3E}">
        <p14:creationId xmlns:p14="http://schemas.microsoft.com/office/powerpoint/2010/main" val="198243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803A46F19DB4C9FE8E16875EA2DDE" ma:contentTypeVersion="17" ma:contentTypeDescription="Create a new document." ma:contentTypeScope="" ma:versionID="1fbc5589d3d6adde815e18e939898c59">
  <xsd:schema xmlns:xsd="http://www.w3.org/2001/XMLSchema" xmlns:xs="http://www.w3.org/2001/XMLSchema" xmlns:p="http://schemas.microsoft.com/office/2006/metadata/properties" xmlns:ns2="08ba7b13-614e-48ac-900d-a1bf833a4d07" xmlns:ns3="31acf74e-99f0-4e2d-b793-ef202008ddb4" targetNamespace="http://schemas.microsoft.com/office/2006/metadata/properties" ma:root="true" ma:fieldsID="24c68b564c9807583eee80487bd1060b" ns2:_="" ns3:_="">
    <xsd:import namespace="08ba7b13-614e-48ac-900d-a1bf833a4d07"/>
    <xsd:import namespace="31acf74e-99f0-4e2d-b793-ef202008d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a7b13-614e-48ac-900d-a1bf833a4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70cc329-8049-4792-b794-09a0699fac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f74e-99f0-4e2d-b793-ef202008ddb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4af55f2-a89b-4bc6-b6d5-aa095b709ff2}" ma:internalName="TaxCatchAll" ma:showField="CatchAllData" ma:web="31acf74e-99f0-4e2d-b793-ef202008d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ba7b13-614e-48ac-900d-a1bf833a4d07">
      <Terms xmlns="http://schemas.microsoft.com/office/infopath/2007/PartnerControls"/>
    </lcf76f155ced4ddcb4097134ff3c332f>
    <TaxCatchAll xmlns="31acf74e-99f0-4e2d-b793-ef202008ddb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01D5A-D0BB-411C-953D-3B1C0DAB0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ba7b13-614e-48ac-900d-a1bf833a4d07"/>
    <ds:schemaRef ds:uri="31acf74e-99f0-4e2d-b793-ef202008dd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06D724-1B2D-4BC0-86CE-513535575597}">
  <ds:schemaRefs>
    <ds:schemaRef ds:uri="http://schemas.microsoft.com/office/2006/metadata/properties"/>
    <ds:schemaRef ds:uri="http://schemas.microsoft.com/office/infopath/2007/PartnerControls"/>
    <ds:schemaRef ds:uri="08ba7b13-614e-48ac-900d-a1bf833a4d07"/>
    <ds:schemaRef ds:uri="31acf74e-99f0-4e2d-b793-ef202008ddb4"/>
  </ds:schemaRefs>
</ds:datastoreItem>
</file>

<file path=customXml/itemProps3.xml><?xml version="1.0" encoding="utf-8"?>
<ds:datastoreItem xmlns:ds="http://schemas.openxmlformats.org/officeDocument/2006/customXml" ds:itemID="{8EF9BF0F-2DB9-4677-A8CA-1F43ED2746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21892</TotalTime>
  <Words>686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Component 1: Personal Investigation ‘Observation’</vt:lpstr>
      <vt:lpstr>Component 1: Personal Investigation ‘Observation’</vt:lpstr>
      <vt:lpstr>Component 1: Personal Investigation ‘Observation’</vt:lpstr>
      <vt:lpstr>Component 1: Personal Investigation ‘Observation’ (Deadline 31/1/28)</vt:lpstr>
      <vt:lpstr>PowerPoint Presentation</vt:lpstr>
      <vt:lpstr>Bridging Task</vt:lpstr>
      <vt:lpstr>Component 1: Personal Investigation ‘Observation’ (Deadline 31/1/28)</vt:lpstr>
      <vt:lpstr>Component 1: Personal Investigation ‘Observation’ (Deadline 31/1/28)</vt:lpstr>
      <vt:lpstr>Component 1: Personal Investigation ‘Observation’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 VOUT</dc:creator>
  <cp:lastModifiedBy>Zac VOUT</cp:lastModifiedBy>
  <cp:revision>14</cp:revision>
  <dcterms:created xsi:type="dcterms:W3CDTF">2023-09-04T09:15:30Z</dcterms:created>
  <dcterms:modified xsi:type="dcterms:W3CDTF">2026-05-19T13:02:08Z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c7f8db-c129-4e76-9690-092d178206e7_Enabled">
    <vt:lpwstr>true</vt:lpwstr>
  </property>
  <property fmtid="{D5CDD505-2E9C-101B-9397-08002B2CF9AE}" pid="3" name="MSIP_Label_20c7f8db-c129-4e76-9690-092d178206e7_SetDate">
    <vt:lpwstr>2025-05-23T08:53:49Z</vt:lpwstr>
  </property>
  <property fmtid="{D5CDD505-2E9C-101B-9397-08002B2CF9AE}" pid="4" name="MSIP_Label_20c7f8db-c129-4e76-9690-092d178206e7_Method">
    <vt:lpwstr>Standard</vt:lpwstr>
  </property>
  <property fmtid="{D5CDD505-2E9C-101B-9397-08002B2CF9AE}" pid="5" name="MSIP_Label_20c7f8db-c129-4e76-9690-092d178206e7_Name">
    <vt:lpwstr>General</vt:lpwstr>
  </property>
  <property fmtid="{D5CDD505-2E9C-101B-9397-08002B2CF9AE}" pid="6" name="MSIP_Label_20c7f8db-c129-4e76-9690-092d178206e7_SiteId">
    <vt:lpwstr>c3d07d54-beb7-4b7e-8696-d47727fc9793</vt:lpwstr>
  </property>
  <property fmtid="{D5CDD505-2E9C-101B-9397-08002B2CF9AE}" pid="7" name="MSIP_Label_20c7f8db-c129-4e76-9690-092d178206e7_ActionId">
    <vt:lpwstr>eeb56a08-c21a-441f-86c7-f7b3a188ffc7</vt:lpwstr>
  </property>
  <property fmtid="{D5CDD505-2E9C-101B-9397-08002B2CF9AE}" pid="8" name="MSIP_Label_20c7f8db-c129-4e76-9690-092d178206e7_ContentBits">
    <vt:lpwstr>0</vt:lpwstr>
  </property>
  <property fmtid="{D5CDD505-2E9C-101B-9397-08002B2CF9AE}" pid="9" name="MSIP_Label_20c7f8db-c129-4e76-9690-092d178206e7_Tag">
    <vt:lpwstr>10, 3, 0, 1</vt:lpwstr>
  </property>
  <property fmtid="{D5CDD505-2E9C-101B-9397-08002B2CF9AE}" pid="10" name="ContentTypeId">
    <vt:lpwstr>0x0101001B2803A46F19DB4C9FE8E16875EA2DDE</vt:lpwstr>
  </property>
  <property fmtid="{D5CDD505-2E9C-101B-9397-08002B2CF9AE}" pid="11" name="MediaServiceImageTags">
    <vt:lpwstr/>
  </property>
</Properties>
</file>