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305" r:id="rId5"/>
    <p:sldId id="307" r:id="rId6"/>
    <p:sldId id="308" r:id="rId7"/>
    <p:sldId id="262" r:id="rId8"/>
    <p:sldId id="263" r:id="rId9"/>
    <p:sldId id="30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ADA38-DC1E-4340-8BEC-166FA34AE265}" v="8" dt="2025-06-02T09:28:2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 VOUT" userId="b85f48e4-faa0-46d1-ae70-9441e4036d02" providerId="ADAL" clId="{4BDADA38-DC1E-4340-8BEC-166FA34AE265}"/>
    <pc:docChg chg="undo custSel addSld modSld sldOrd">
      <pc:chgData name="Zac VOUT" userId="b85f48e4-faa0-46d1-ae70-9441e4036d02" providerId="ADAL" clId="{4BDADA38-DC1E-4340-8BEC-166FA34AE265}" dt="2025-06-02T09:35:24.293" v="1324" actId="113"/>
      <pc:docMkLst>
        <pc:docMk/>
      </pc:docMkLst>
      <pc:sldChg chg="modSp mod">
        <pc:chgData name="Zac VOUT" userId="b85f48e4-faa0-46d1-ae70-9441e4036d02" providerId="ADAL" clId="{4BDADA38-DC1E-4340-8BEC-166FA34AE265}" dt="2025-05-23T09:47:17.188" v="21" actId="404"/>
        <pc:sldMkLst>
          <pc:docMk/>
          <pc:sldMk cId="776711599" sldId="257"/>
        </pc:sldMkLst>
        <pc:spChg chg="mod">
          <ac:chgData name="Zac VOUT" userId="b85f48e4-faa0-46d1-ae70-9441e4036d02" providerId="ADAL" clId="{4BDADA38-DC1E-4340-8BEC-166FA34AE265}" dt="2025-05-23T09:47:17.188" v="21" actId="404"/>
          <ac:spMkLst>
            <pc:docMk/>
            <pc:sldMk cId="776711599" sldId="257"/>
            <ac:spMk id="7" creationId="{A5BCDD65-316D-FA9B-3494-03B36213BEF9}"/>
          </ac:spMkLst>
        </pc:spChg>
      </pc:sldChg>
      <pc:sldChg chg="modSp mod">
        <pc:chgData name="Zac VOUT" userId="b85f48e4-faa0-46d1-ae70-9441e4036d02" providerId="ADAL" clId="{4BDADA38-DC1E-4340-8BEC-166FA34AE265}" dt="2025-05-23T09:47:43.250" v="25" actId="27636"/>
        <pc:sldMkLst>
          <pc:docMk/>
          <pc:sldMk cId="391369802" sldId="258"/>
        </pc:sldMkLst>
        <pc:spChg chg="mod">
          <ac:chgData name="Zac VOUT" userId="b85f48e4-faa0-46d1-ae70-9441e4036d02" providerId="ADAL" clId="{4BDADA38-DC1E-4340-8BEC-166FA34AE265}" dt="2025-05-23T09:47:43.250" v="25" actId="27636"/>
          <ac:spMkLst>
            <pc:docMk/>
            <pc:sldMk cId="391369802" sldId="258"/>
            <ac:spMk id="2" creationId="{E887E9DE-F647-C99D-BDEE-7700F550940D}"/>
          </ac:spMkLst>
        </pc:spChg>
      </pc:sldChg>
      <pc:sldChg chg="modSp mod">
        <pc:chgData name="Zac VOUT" userId="b85f48e4-faa0-46d1-ae70-9441e4036d02" providerId="ADAL" clId="{4BDADA38-DC1E-4340-8BEC-166FA34AE265}" dt="2025-05-23T09:47:36.389" v="23" actId="27636"/>
        <pc:sldMkLst>
          <pc:docMk/>
          <pc:sldMk cId="2353685446" sldId="261"/>
        </pc:sldMkLst>
        <pc:spChg chg="mod">
          <ac:chgData name="Zac VOUT" userId="b85f48e4-faa0-46d1-ae70-9441e4036d02" providerId="ADAL" clId="{4BDADA38-DC1E-4340-8BEC-166FA34AE265}" dt="2025-05-23T09:47:36.389" v="23" actId="27636"/>
          <ac:spMkLst>
            <pc:docMk/>
            <pc:sldMk cId="2353685446" sldId="261"/>
            <ac:spMk id="2" creationId="{E887E9DE-F647-C99D-BDEE-7700F550940D}"/>
          </ac:spMkLst>
        </pc:spChg>
      </pc:sldChg>
      <pc:sldChg chg="addSp delSp modSp add mod ord">
        <pc:chgData name="Zac VOUT" userId="b85f48e4-faa0-46d1-ae70-9441e4036d02" providerId="ADAL" clId="{4BDADA38-DC1E-4340-8BEC-166FA34AE265}" dt="2025-06-02T09:35:24.293" v="1324" actId="113"/>
        <pc:sldMkLst>
          <pc:docMk/>
          <pc:sldMk cId="2339194569" sldId="308"/>
        </pc:sldMkLst>
        <pc:spChg chg="mod">
          <ac:chgData name="Zac VOUT" userId="b85f48e4-faa0-46d1-ae70-9441e4036d02" providerId="ADAL" clId="{4BDADA38-DC1E-4340-8BEC-166FA34AE265}" dt="2025-05-23T09:48:38.924" v="51" actId="14100"/>
          <ac:spMkLst>
            <pc:docMk/>
            <pc:sldMk cId="2339194569" sldId="308"/>
            <ac:spMk id="2" creationId="{EA27E14E-FD66-F754-FEC0-3AB9CC586577}"/>
          </ac:spMkLst>
        </pc:spChg>
        <pc:spChg chg="mod">
          <ac:chgData name="Zac VOUT" userId="b85f48e4-faa0-46d1-ae70-9441e4036d02" providerId="ADAL" clId="{4BDADA38-DC1E-4340-8BEC-166FA34AE265}" dt="2025-06-02T09:35:24.293" v="1324" actId="113"/>
          <ac:spMkLst>
            <pc:docMk/>
            <pc:sldMk cId="2339194569" sldId="308"/>
            <ac:spMk id="7" creationId="{BBFFAA7F-95DF-8A6E-5F7D-A406EBCC1635}"/>
          </ac:spMkLst>
        </pc:spChg>
        <pc:picChg chg="add mod">
          <ac:chgData name="Zac VOUT" userId="b85f48e4-faa0-46d1-ae70-9441e4036d02" providerId="ADAL" clId="{4BDADA38-DC1E-4340-8BEC-166FA34AE265}" dt="2025-05-23T09:49:35.189" v="58" actId="167"/>
          <ac:picMkLst>
            <pc:docMk/>
            <pc:sldMk cId="2339194569" sldId="308"/>
            <ac:picMk id="3" creationId="{F86C04F4-170F-6840-6EC3-AAE32EB246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3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6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0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5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A7EE-7D65-471D-9C9E-8F64AF8446D1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3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+ Amazing Observational Drawing Ideas - Fashion Hombre">
            <a:extLst>
              <a:ext uri="{FF2B5EF4-FFF2-40B4-BE49-F238E27FC236}">
                <a16:creationId xmlns:a16="http://schemas.microsoft.com/office/drawing/2014/main" id="{157C2D42-2376-1394-EB5F-9D0925613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086" r="2701" b="11290"/>
          <a:stretch/>
        </p:blipFill>
        <p:spPr bwMode="auto">
          <a:xfrm>
            <a:off x="4043680" y="1083311"/>
            <a:ext cx="4074530" cy="48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C766A3-0F32-08AE-B8D4-2D8FAF12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801" y="5653722"/>
            <a:ext cx="3845560" cy="1325563"/>
          </a:xfrm>
        </p:spPr>
        <p:txBody>
          <a:bodyPr>
            <a:noAutofit/>
          </a:bodyPr>
          <a:lstStyle/>
          <a:p>
            <a:pPr algn="r"/>
            <a:r>
              <a:rPr lang="en-GB" sz="2000" b="1" u="sng" spc="300" dirty="0">
                <a:latin typeface="+mn-lt"/>
                <a:cs typeface="Dreaming Outloud Script Pro" panose="020F0502020204030204" pitchFamily="66" charset="0"/>
              </a:rPr>
              <a:t>Component 1:</a:t>
            </a:r>
            <a:br>
              <a:rPr lang="en-GB" sz="2000" b="1" spc="300" dirty="0">
                <a:latin typeface="+mn-lt"/>
                <a:cs typeface="Dreaming Outloud Script Pro" panose="020F0502020204030204" pitchFamily="66" charset="0"/>
              </a:rPr>
            </a:br>
            <a:r>
              <a:rPr lang="en-GB" sz="2000" b="1" spc="300" dirty="0">
                <a:latin typeface="+mn-lt"/>
                <a:cs typeface="Dreaming Outloud Script Pro" panose="020F0502020204030204" pitchFamily="66" charset="0"/>
              </a:rPr>
              <a:t>Personal Investigation ‘Observation’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CDD65-316D-FA9B-3494-03B36213BEF9}"/>
              </a:ext>
            </a:extLst>
          </p:cNvPr>
          <p:cNvSpPr txBox="1">
            <a:spLocks/>
          </p:cNvSpPr>
          <p:nvPr/>
        </p:nvSpPr>
        <p:spPr>
          <a:xfrm>
            <a:off x="2894486" y="-150813"/>
            <a:ext cx="6399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u="sng" spc="300" dirty="0">
                <a:latin typeface="+mn-lt"/>
                <a:cs typeface="Dreaming Outloud Script Pro" panose="020F0502020204030204" pitchFamily="66" charset="0"/>
              </a:rPr>
              <a:t>Observation – Bridging Task</a:t>
            </a:r>
            <a:endParaRPr lang="en-GB" sz="3200" b="1" spc="300" dirty="0">
              <a:latin typeface="+mn-lt"/>
              <a:cs typeface="Dreaming Outloud Script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</a:t>
            </a:r>
          </a:p>
        </p:txBody>
      </p:sp>
      <p:pic>
        <p:nvPicPr>
          <p:cNvPr id="1034" name="Picture 10" descr="X, 2014 by Michaël Borremans | 油彩, 絵, 雑学">
            <a:extLst>
              <a:ext uri="{FF2B5EF4-FFF2-40B4-BE49-F238E27FC236}">
                <a16:creationId xmlns:a16="http://schemas.microsoft.com/office/drawing/2014/main" id="{0F450683-AD1D-0841-5352-5C18A153E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6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086EEF-AF0D-4AED-E21C-DD53D5798574}"/>
              </a:ext>
            </a:extLst>
          </p:cNvPr>
          <p:cNvSpPr txBox="1"/>
          <p:nvPr/>
        </p:nvSpPr>
        <p:spPr>
          <a:xfrm>
            <a:off x="5283258" y="2551176"/>
            <a:ext cx="6685221" cy="359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</a:t>
            </a:r>
            <a:r>
              <a:rPr lang="en-US" sz="1600" b="1" i="0" dirty="0">
                <a:effectLst/>
              </a:rPr>
              <a:t>bservation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</a:rPr>
              <a:t>1 of 2 </a:t>
            </a:r>
            <a:r>
              <a:rPr lang="en-US" sz="1600" b="1" i="0" u="none" strike="noStrike" dirty="0">
                <a:effectLst/>
              </a:rPr>
              <a:t>noun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 err="1">
                <a:effectLst/>
              </a:rPr>
              <a:t>ob</a:t>
            </a:r>
            <a:r>
              <a:rPr lang="en-US" sz="1600" b="0" i="0" dirty="0">
                <a:effectLst/>
              </a:rPr>
              <a:t>·​ser·​</a:t>
            </a:r>
            <a:r>
              <a:rPr lang="en-US" sz="1600" b="0" i="0" dirty="0" err="1">
                <a:effectLst/>
              </a:rPr>
              <a:t>va</a:t>
            </a:r>
            <a:r>
              <a:rPr lang="en-US" sz="1600" b="0" i="0" dirty="0">
                <a:effectLst/>
              </a:rPr>
              <a:t>·​</a:t>
            </a:r>
            <a:r>
              <a:rPr lang="en-US" sz="1600" b="0" i="0" dirty="0" err="1">
                <a:effectLst/>
              </a:rPr>
              <a:t>tion</a:t>
            </a:r>
            <a:r>
              <a:rPr lang="en-US" sz="1600" b="0" i="0" dirty="0">
                <a:effectLst/>
              </a:rPr>
              <a:t> 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dirty="0">
                <a:effectLst/>
              </a:rPr>
              <a:t>Synonyms of </a:t>
            </a:r>
            <a:r>
              <a:rPr lang="en-US" sz="1600" b="0" i="1" u="none" strike="noStrike" dirty="0">
                <a:effectLst/>
              </a:rPr>
              <a:t>observation</a:t>
            </a:r>
            <a:endParaRPr lang="en-US" sz="1600" b="0" i="0" dirty="0">
              <a:effectLst/>
            </a:endParaRP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A</a:t>
            </a: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an act or instance of </a:t>
            </a:r>
            <a:r>
              <a:rPr lang="en-US" sz="1600" b="0" i="0" u="none" strike="noStrike" dirty="0">
                <a:effectLst/>
              </a:rPr>
              <a:t>observing</a:t>
            </a:r>
            <a:r>
              <a:rPr lang="en-US" sz="1600" b="0" i="0" dirty="0">
                <a:effectLst/>
              </a:rPr>
              <a:t> a custom, rule, or law </a:t>
            </a:r>
            <a:endParaRPr lang="en-US" sz="16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B</a:t>
            </a: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an act of recognizing and noting a fact or occurrence often involving measurement with instruments weather </a:t>
            </a:r>
            <a:r>
              <a:rPr lang="en-US" sz="1600" b="0" i="1" dirty="0">
                <a:effectLst/>
              </a:rPr>
              <a:t>observations</a:t>
            </a:r>
            <a:endParaRPr lang="en-US" sz="1600" b="0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C</a:t>
            </a: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a record or description so obtained Scientific </a:t>
            </a:r>
            <a:r>
              <a:rPr lang="en-US" sz="1600" b="0" i="1" dirty="0">
                <a:effectLst/>
              </a:rPr>
              <a:t>observations</a:t>
            </a:r>
            <a:r>
              <a:rPr lang="en-US" sz="1600" b="0" i="0" dirty="0">
                <a:effectLst/>
              </a:rPr>
              <a:t> were sent to the committee.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endParaRPr lang="en-US" sz="16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</a:t>
            </a:r>
            <a:r>
              <a:rPr lang="en-US" sz="1600" b="1" i="0" dirty="0">
                <a:effectLst/>
              </a:rPr>
              <a:t>bservation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</a:rPr>
              <a:t>2 of 2 </a:t>
            </a:r>
            <a:r>
              <a:rPr lang="en-US" sz="1600" b="1" i="0" u="none" strike="noStrike" dirty="0">
                <a:effectLst/>
              </a:rPr>
              <a:t>adjective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designed for use in viewing something (such as scenery) or in making </a:t>
            </a:r>
            <a:r>
              <a:rPr lang="en-US" sz="1600" b="0" i="0" u="none" strike="noStrike" dirty="0">
                <a:effectLst/>
              </a:rPr>
              <a:t>observations</a:t>
            </a:r>
            <a:endParaRPr lang="en-US" sz="1600" b="0" i="0" dirty="0">
              <a:effectLst/>
            </a:endParaRPr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</a:t>
            </a:r>
          </a:p>
        </p:txBody>
      </p:sp>
      <p:pic>
        <p:nvPicPr>
          <p:cNvPr id="2050" name="Picture 2" descr="by Michaël Borremans | Portrait art, Portrait painting, Figure painting">
            <a:extLst>
              <a:ext uri="{FF2B5EF4-FFF2-40B4-BE49-F238E27FC236}">
                <a16:creationId xmlns:a16="http://schemas.microsoft.com/office/drawing/2014/main" id="{B1A2421E-7739-7DDA-E90C-2CD83E1B7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58" y="2551176"/>
            <a:ext cx="6776661" cy="415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For your first project you will be exploring and experimenting with all the basics of Fine Art.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Some of these techniques you may be familiar with, some of them not, either way you will be given the opportunity to develop and explore them in new ways.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</a:rPr>
              <a:t>You will generate a portfolio of evidence that will be focused on exploiting techniques and mediums to a high degree of skill.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i="0" dirty="0">
                <a:effectLst/>
              </a:rPr>
              <a:t>You will submit this evidence in annotated sketchbook alongside your final outcome.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i="0" dirty="0">
              <a:effectLst/>
            </a:endParaRPr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8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ent Music, 1992 - Luc Tuymans | Beeldende kunst, Kunstenaar ...">
            <a:extLst>
              <a:ext uri="{FF2B5EF4-FFF2-40B4-BE49-F238E27FC236}">
                <a16:creationId xmlns:a16="http://schemas.microsoft.com/office/drawing/2014/main" id="{9B24E76E-EAD9-C083-3327-73A8E78CF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b="4390"/>
          <a:stretch/>
        </p:blipFill>
        <p:spPr bwMode="auto">
          <a:xfrm>
            <a:off x="0" y="1"/>
            <a:ext cx="50986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 </a:t>
            </a:r>
            <a:r>
              <a:rPr lang="en-US" sz="2000" b="1" spc="300" dirty="0"/>
              <a:t>(Deadline 31/1/24)</a:t>
            </a:r>
            <a:endParaRPr lang="en-US" sz="3000" b="1" spc="300" dirty="0"/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AF83B-CB1A-9AF4-32EB-279BF6E3CF93}"/>
              </a:ext>
            </a:extLst>
          </p:cNvPr>
          <p:cNvSpPr txBox="1"/>
          <p:nvPr/>
        </p:nvSpPr>
        <p:spPr>
          <a:xfrm>
            <a:off x="5286238" y="2547048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As long as you are observing the subject you can produce work based on pretty much any theme. You can work from your own primary reference only </a:t>
            </a:r>
            <a:r>
              <a:rPr lang="en-GB" sz="2000" b="1" dirty="0"/>
              <a:t>(YOU CANNOT WORK FROM SECONDARY). </a:t>
            </a:r>
          </a:p>
          <a:p>
            <a:endParaRPr lang="en-GB" sz="2000" dirty="0"/>
          </a:p>
          <a:p>
            <a:r>
              <a:rPr lang="en-GB" sz="2000" dirty="0"/>
              <a:t>In workshops we will cover the following major themes: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Scenes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People</a:t>
            </a:r>
          </a:p>
          <a:p>
            <a:endParaRPr lang="en-GB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84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clothing, drawing, footwear, sketch&#10;&#10;Description automatically generated">
            <a:extLst>
              <a:ext uri="{FF2B5EF4-FFF2-40B4-BE49-F238E27FC236}">
                <a16:creationId xmlns:a16="http://schemas.microsoft.com/office/drawing/2014/main" id="{623508EE-477D-67D1-253C-75CFBC4CB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r="6608" b="-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</p:spPr>
      </p:pic>
      <p:pic>
        <p:nvPicPr>
          <p:cNvPr id="9" name="Picture 8" descr="Kevin Cosgrove – Mother's Tankstation Limited">
            <a:extLst>
              <a:ext uri="{FF2B5EF4-FFF2-40B4-BE49-F238E27FC236}">
                <a16:creationId xmlns:a16="http://schemas.microsoft.com/office/drawing/2014/main" id="{1003AE48-040C-07D7-1B52-BB5E3462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r="33989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</p:spPr>
      </p:pic>
      <p:pic>
        <p:nvPicPr>
          <p:cNvPr id="5122" name="Picture 2" descr="Guy Yanai - Artists - Miles McEnery Gallery">
            <a:extLst>
              <a:ext uri="{FF2B5EF4-FFF2-40B4-BE49-F238E27FC236}">
                <a16:creationId xmlns:a16="http://schemas.microsoft.com/office/drawing/2014/main" id="{658B3F80-079A-E579-C89E-A0EBD6750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13846" b="-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01695-799E-D933-16DE-DD0ECCAAEFA1}"/>
              </a:ext>
            </a:extLst>
          </p:cNvPr>
          <p:cNvSpPr txBox="1"/>
          <p:nvPr/>
        </p:nvSpPr>
        <p:spPr>
          <a:xfrm>
            <a:off x="5283260" y="2374231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24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52722A-D136-7B50-5E7B-170F0A709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servational Paintings on Behance">
            <a:extLst>
              <a:ext uri="{FF2B5EF4-FFF2-40B4-BE49-F238E27FC236}">
                <a16:creationId xmlns:a16="http://schemas.microsoft.com/office/drawing/2014/main" id="{F86C04F4-170F-6840-6EC3-AAE32EB24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11267"/>
          <a:stretch/>
        </p:blipFill>
        <p:spPr bwMode="auto">
          <a:xfrm>
            <a:off x="0" y="0"/>
            <a:ext cx="472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7E14E-FD66-F754-FEC0-3AB9CC58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043964"/>
            <a:ext cx="5444382" cy="1496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spc="300" dirty="0"/>
              <a:t>Bridging Task</a:t>
            </a:r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AB90EED5-9E2E-199F-202B-6925FD419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7E7CCB6-F129-35ED-46F4-D15AD107679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4862BFEE-B672-87D6-4681-093F6663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567DCA19-1B99-E745-FE9F-8B3BC70A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F1DDD7-91A0-7936-AD9C-01BFC9D197C7}"/>
              </a:ext>
            </a:extLst>
          </p:cNvPr>
          <p:cNvSpPr txBox="1"/>
          <p:nvPr/>
        </p:nvSpPr>
        <p:spPr>
          <a:xfrm>
            <a:off x="5283260" y="2374231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A7F-95DF-8A6E-5F7D-A406EBCC1635}"/>
              </a:ext>
            </a:extLst>
          </p:cNvPr>
          <p:cNvSpPr txBox="1"/>
          <p:nvPr/>
        </p:nvSpPr>
        <p:spPr>
          <a:xfrm>
            <a:off x="5286238" y="1611086"/>
            <a:ext cx="6532820" cy="5094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GB" sz="2000" dirty="0"/>
              <a:t>For your start in September, you should have completed the following exercises in an </a:t>
            </a:r>
            <a:r>
              <a:rPr lang="en-GB" sz="2000" b="1" dirty="0"/>
              <a:t>A4 Sketchbook. </a:t>
            </a:r>
            <a:r>
              <a:rPr lang="en-GB" sz="2000" dirty="0"/>
              <a:t>These will engage your mental and physical observational skills in preparation for next year. </a:t>
            </a:r>
          </a:p>
          <a:p>
            <a:endParaRPr lang="en-GB" sz="2000" dirty="0"/>
          </a:p>
          <a:p>
            <a:r>
              <a:rPr lang="en-GB" sz="2000" dirty="0"/>
              <a:t>90minute drawing session (Any media). </a:t>
            </a:r>
          </a:p>
          <a:p>
            <a:r>
              <a:rPr lang="en-GB" sz="2000" i="1" dirty="0"/>
              <a:t>X10 -  1 minute  observational drawings</a:t>
            </a:r>
          </a:p>
          <a:p>
            <a:r>
              <a:rPr lang="en-GB" sz="2000" i="1" dirty="0"/>
              <a:t>X10 -  2 minute observational drawings</a:t>
            </a:r>
          </a:p>
          <a:p>
            <a:r>
              <a:rPr lang="en-GB" sz="2000" i="1" dirty="0"/>
              <a:t>X6 -   5 minute observational drawings </a:t>
            </a:r>
          </a:p>
          <a:p>
            <a:r>
              <a:rPr lang="en-GB" sz="2000" i="1" dirty="0"/>
              <a:t>X2 -  10 minute observational drawings</a:t>
            </a:r>
          </a:p>
          <a:p>
            <a:r>
              <a:rPr lang="en-GB" sz="2000" i="1" dirty="0"/>
              <a:t>X1 -  30 minute observational drawing</a:t>
            </a:r>
          </a:p>
          <a:p>
            <a:r>
              <a:rPr lang="en-GB" sz="2000" b="1" dirty="0"/>
              <a:t>Complete this activity at least </a:t>
            </a:r>
            <a:r>
              <a:rPr lang="en-GB" sz="2000" b="1" u="sng" dirty="0"/>
              <a:t>three times</a:t>
            </a:r>
            <a:r>
              <a:rPr lang="en-GB" sz="2000" u="sng" dirty="0"/>
              <a:t>, (no more than once a day). </a:t>
            </a:r>
            <a:endParaRPr lang="en-GB" sz="2000" i="1" dirty="0"/>
          </a:p>
          <a:p>
            <a:endParaRPr lang="en-GB" sz="2000" dirty="0"/>
          </a:p>
          <a:p>
            <a:r>
              <a:rPr lang="en-GB" sz="2000" dirty="0"/>
              <a:t>All you need is a </a:t>
            </a:r>
            <a:r>
              <a:rPr lang="en-GB" sz="2000" b="1" dirty="0"/>
              <a:t>stopwatch(Phone), pen/pencil and a sketchbook. </a:t>
            </a:r>
            <a:r>
              <a:rPr lang="en-GB" sz="2000" dirty="0"/>
              <a:t>It is important to stick to the time limits, if time runs out and you’ve not finished, that’s ok, you’re not expected to. The shorter times are designed to improve your speed. </a:t>
            </a:r>
          </a:p>
          <a:p>
            <a:endParaRPr lang="en-GB" sz="2000" dirty="0"/>
          </a:p>
          <a:p>
            <a:r>
              <a:rPr lang="en-GB" sz="2000" b="1" dirty="0"/>
              <a:t> </a:t>
            </a:r>
            <a:r>
              <a:rPr lang="en-GB" sz="2000" dirty="0"/>
              <a:t>These can be based on any object or location you can see, no secondary images please. </a:t>
            </a:r>
          </a:p>
          <a:p>
            <a:endParaRPr lang="en-GB" sz="2000" b="1" dirty="0"/>
          </a:p>
          <a:p>
            <a:endParaRPr lang="en-GB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919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 </a:t>
            </a:r>
            <a:r>
              <a:rPr lang="en-US" sz="2000" b="1" spc="300" dirty="0"/>
              <a:t>(Deadline 31/1/24)</a:t>
            </a:r>
            <a:endParaRPr lang="en-US" sz="3000" b="1" spc="300" dirty="0"/>
          </a:p>
        </p:txBody>
      </p:sp>
      <p:pic>
        <p:nvPicPr>
          <p:cNvPr id="3" name="Picture 2" descr="Francis Campbell Boileau Cadell The Gold Chair ... - still life quick heart">
            <a:extLst>
              <a:ext uri="{FF2B5EF4-FFF2-40B4-BE49-F238E27FC236}">
                <a16:creationId xmlns:a16="http://schemas.microsoft.com/office/drawing/2014/main" id="{1B39C384-FF59-DFD1-FC74-813DAF88B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5234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</p:spPr>
      </p:pic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Develop ideas </a:t>
            </a:r>
            <a:r>
              <a:rPr lang="en-GB" sz="2000" dirty="0"/>
              <a:t>through sustained and focused investigations informed by contextual and other sources, demonstrating analytical and critical understanding. – AO1 </a:t>
            </a:r>
          </a:p>
          <a:p>
            <a:endParaRPr lang="en-GB" sz="2000" dirty="0"/>
          </a:p>
          <a:p>
            <a:r>
              <a:rPr lang="en-GB" sz="2000" b="1" dirty="0"/>
              <a:t>Explore and select appropriate resources, </a:t>
            </a:r>
            <a:r>
              <a:rPr lang="en-GB" sz="2000" dirty="0"/>
              <a:t>media, material, techniques and processes, reviewing and reviewing ideas as work develops. – AO2</a:t>
            </a:r>
          </a:p>
          <a:p>
            <a:endParaRPr lang="en-GB" sz="2000" dirty="0"/>
          </a:p>
          <a:p>
            <a:r>
              <a:rPr lang="en-GB" sz="2000" b="1" dirty="0"/>
              <a:t>Record ideas, observations and insights relevant to intentions</a:t>
            </a:r>
            <a:r>
              <a:rPr lang="en-GB" sz="2000" dirty="0"/>
              <a:t>, reflecting critically on work and progress.     - AO3 </a:t>
            </a:r>
          </a:p>
          <a:p>
            <a:endParaRPr lang="en-GB" sz="2000" dirty="0"/>
          </a:p>
          <a:p>
            <a:r>
              <a:rPr lang="en-GB" sz="2000" dirty="0"/>
              <a:t>Present a </a:t>
            </a:r>
            <a:r>
              <a:rPr lang="en-GB" sz="2000" b="1" dirty="0"/>
              <a:t>personal and meaningful response </a:t>
            </a:r>
            <a:r>
              <a:rPr lang="en-GB" sz="2000" dirty="0"/>
              <a:t>that realises intentions and, where appropriate, makes connections between visual and other elements.  - AO4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600" b="1" dirty="0"/>
              <a:t>AO1, AO2, AO3, AO4 = EQUAL WEIGHTING (25%)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or the artist George Shaw, one Coventry housing estate contains ...">
            <a:extLst>
              <a:ext uri="{FF2B5EF4-FFF2-40B4-BE49-F238E27FC236}">
                <a16:creationId xmlns:a16="http://schemas.microsoft.com/office/drawing/2014/main" id="{3FA55785-4664-69AB-6EF1-ED5BBC359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243"/>
          <a:stretch/>
        </p:blipFill>
        <p:spPr bwMode="auto">
          <a:xfrm>
            <a:off x="-1279" y="0"/>
            <a:ext cx="5151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 </a:t>
            </a:r>
            <a:r>
              <a:rPr lang="en-US" sz="2000" b="1" spc="300" dirty="0"/>
              <a:t>(Deadline 31/1/24)</a:t>
            </a:r>
            <a:endParaRPr lang="en-US" sz="3000" b="1" spc="300" dirty="0"/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01695-799E-D933-16DE-DD0ECCAAEFA1}"/>
              </a:ext>
            </a:extLst>
          </p:cNvPr>
          <p:cNvSpPr txBox="1"/>
          <p:nvPr/>
        </p:nvSpPr>
        <p:spPr>
          <a:xfrm>
            <a:off x="5283260" y="2374231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A3F19-0127-5810-BE14-36978AE26C48}"/>
              </a:ext>
            </a:extLst>
          </p:cNvPr>
          <p:cNvSpPr txBox="1"/>
          <p:nvPr/>
        </p:nvSpPr>
        <p:spPr>
          <a:xfrm>
            <a:off x="5286238" y="2547048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 dirty="0"/>
              <a:t>Kit List: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X2 A3 Sketchbooks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Pencils, Fine liners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Oil paints – Winsor &amp; Newton x6 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Acrylic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Brushes – Round or flats of various sizes</a:t>
            </a:r>
          </a:p>
          <a:p>
            <a:endParaRPr lang="en-GB" sz="2000" dirty="0"/>
          </a:p>
          <a:p>
            <a:r>
              <a:rPr lang="en-GB" sz="2000" dirty="0"/>
              <a:t>Anything else art related is beneficial and will vary between individuals depending on what your focus of your work will be.</a:t>
            </a:r>
          </a:p>
          <a:p>
            <a:r>
              <a:rPr lang="en-GB" sz="2000" b="1" dirty="0"/>
              <a:t> </a:t>
            </a:r>
          </a:p>
          <a:p>
            <a:endParaRPr lang="en-GB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5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3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C766A3-0F32-08AE-B8D4-2D8FAF12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801" y="5653722"/>
            <a:ext cx="3845560" cy="1325563"/>
          </a:xfrm>
        </p:spPr>
        <p:txBody>
          <a:bodyPr>
            <a:noAutofit/>
          </a:bodyPr>
          <a:lstStyle/>
          <a:p>
            <a:pPr algn="r"/>
            <a:r>
              <a:rPr lang="en-GB" sz="2000" b="1" u="sng" spc="300" dirty="0">
                <a:latin typeface="+mn-lt"/>
                <a:cs typeface="Dreaming Outloud Script Pro" panose="020F0502020204030204" pitchFamily="66" charset="0"/>
              </a:rPr>
              <a:t>Component 1:</a:t>
            </a:r>
            <a:br>
              <a:rPr lang="en-GB" sz="2000" b="1" spc="300" dirty="0">
                <a:latin typeface="+mn-lt"/>
                <a:cs typeface="Dreaming Outloud Script Pro" panose="020F0502020204030204" pitchFamily="66" charset="0"/>
              </a:rPr>
            </a:br>
            <a:r>
              <a:rPr lang="en-GB" sz="2000" b="1" spc="300" dirty="0">
                <a:latin typeface="+mn-lt"/>
                <a:cs typeface="Dreaming Outloud Script Pro" panose="020F0502020204030204" pitchFamily="66" charset="0"/>
              </a:rPr>
              <a:t>Personal Investigation ‘Observation’</a:t>
            </a:r>
          </a:p>
        </p:txBody>
      </p:sp>
      <p:pic>
        <p:nvPicPr>
          <p:cNvPr id="2" name="Graphic 1" descr="Dictionary Remove">
            <a:extLst>
              <a:ext uri="{FF2B5EF4-FFF2-40B4-BE49-F238E27FC236}">
                <a16:creationId xmlns:a16="http://schemas.microsoft.com/office/drawing/2014/main" id="{3BCFB725-4287-2759-26DE-C74788F7A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019" y="593440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B5DDF-3F2B-14BF-898B-9BFB381C37CD}"/>
              </a:ext>
            </a:extLst>
          </p:cNvPr>
          <p:cNvSpPr txBox="1"/>
          <p:nvPr/>
        </p:nvSpPr>
        <p:spPr>
          <a:xfrm>
            <a:off x="5177539" y="781527"/>
            <a:ext cx="6121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/>
              <a:t>Evidence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You must submit a sketchbook containing the following: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Artist pages + Responses – 	AO1 	(25%)</a:t>
            </a:r>
          </a:p>
          <a:p>
            <a:r>
              <a:rPr lang="en-GB" sz="2800" dirty="0"/>
              <a:t>Experiments 				– 	AO2 	(25%)</a:t>
            </a:r>
          </a:p>
          <a:p>
            <a:r>
              <a:rPr lang="en-GB" sz="2800" dirty="0"/>
              <a:t>Developments 				– 	AO2 	(25%)</a:t>
            </a:r>
          </a:p>
          <a:p>
            <a:r>
              <a:rPr lang="en-GB" sz="2800" dirty="0"/>
              <a:t>Final outcome 				– 	AO4 	(25%)</a:t>
            </a:r>
          </a:p>
          <a:p>
            <a:r>
              <a:rPr lang="en-GB" sz="2800" dirty="0"/>
              <a:t>Evaluation 					– 	AO3 	(25%)</a:t>
            </a:r>
          </a:p>
        </p:txBody>
      </p:sp>
    </p:spTree>
    <p:extLst>
      <p:ext uri="{BB962C8B-B14F-4D97-AF65-F5344CB8AC3E}">
        <p14:creationId xmlns:p14="http://schemas.microsoft.com/office/powerpoint/2010/main" val="198243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803A46F19DB4C9FE8E16875EA2DDE" ma:contentTypeVersion="17" ma:contentTypeDescription="Create a new document." ma:contentTypeScope="" ma:versionID="d997c32e058dbdc3ef594fd3b15ec985">
  <xsd:schema xmlns:xsd="http://www.w3.org/2001/XMLSchema" xmlns:xs="http://www.w3.org/2001/XMLSchema" xmlns:p="http://schemas.microsoft.com/office/2006/metadata/properties" xmlns:ns2="08ba7b13-614e-48ac-900d-a1bf833a4d07" xmlns:ns3="31acf74e-99f0-4e2d-b793-ef202008ddb4" targetNamespace="http://schemas.microsoft.com/office/2006/metadata/properties" ma:root="true" ma:fieldsID="889dba397db9c3c2d733447296b69fe3" ns2:_="" ns3:_="">
    <xsd:import namespace="08ba7b13-614e-48ac-900d-a1bf833a4d07"/>
    <xsd:import namespace="31acf74e-99f0-4e2d-b793-ef202008d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a7b13-614e-48ac-900d-a1bf833a4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0cc329-8049-4792-b794-09a0699fa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f74e-99f0-4e2d-b793-ef202008d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af55f2-a89b-4bc6-b6d5-aa095b709ff2}" ma:internalName="TaxCatchAll" ma:showField="CatchAllData" ma:web="31acf74e-99f0-4e2d-b793-ef202008d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ba7b13-614e-48ac-900d-a1bf833a4d07">
      <Terms xmlns="http://schemas.microsoft.com/office/infopath/2007/PartnerControls"/>
    </lcf76f155ced4ddcb4097134ff3c332f>
    <TaxCatchAll xmlns="31acf74e-99f0-4e2d-b793-ef202008ddb4" xsi:nil="true"/>
  </documentManagement>
</p:properties>
</file>

<file path=customXml/itemProps1.xml><?xml version="1.0" encoding="utf-8"?>
<ds:datastoreItem xmlns:ds="http://schemas.openxmlformats.org/officeDocument/2006/customXml" ds:itemID="{A6172CA5-A252-49B4-A786-3969A4B2FE1C}"/>
</file>

<file path=customXml/itemProps2.xml><?xml version="1.0" encoding="utf-8"?>
<ds:datastoreItem xmlns:ds="http://schemas.openxmlformats.org/officeDocument/2006/customXml" ds:itemID="{3563117B-2EB4-40FE-9055-B2C4EFE400C0}"/>
</file>

<file path=customXml/itemProps3.xml><?xml version="1.0" encoding="utf-8"?>
<ds:datastoreItem xmlns:ds="http://schemas.openxmlformats.org/officeDocument/2006/customXml" ds:itemID="{E5020CCC-69C8-459D-8D6F-9BBDE59895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21892</TotalTime>
  <Words>686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Component 1: Personal Investigation ‘Observation’</vt:lpstr>
      <vt:lpstr>Component 1: Personal Investigation ‘Observation’</vt:lpstr>
      <vt:lpstr>Component 1: Personal Investigation ‘Observation’</vt:lpstr>
      <vt:lpstr>Component 1: Personal Investigation ‘Observation’ (Deadline 31/1/24)</vt:lpstr>
      <vt:lpstr>PowerPoint Presentation</vt:lpstr>
      <vt:lpstr>Bridging Task</vt:lpstr>
      <vt:lpstr>Component 1: Personal Investigation ‘Observation’ (Deadline 31/1/24)</vt:lpstr>
      <vt:lpstr>Component 1: Personal Investigation ‘Observation’ (Deadline 31/1/24)</vt:lpstr>
      <vt:lpstr>Component 1: Personal Investigation ‘Observation’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VOUT</dc:creator>
  <cp:lastModifiedBy>Zac VOUT</cp:lastModifiedBy>
  <cp:revision>4</cp:revision>
  <dcterms:created xsi:type="dcterms:W3CDTF">2023-09-04T09:15:30Z</dcterms:created>
  <dcterms:modified xsi:type="dcterms:W3CDTF">2025-06-02T09:35:25Z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c7f8db-c129-4e76-9690-092d178206e7_Enabled">
    <vt:lpwstr>true</vt:lpwstr>
  </property>
  <property fmtid="{D5CDD505-2E9C-101B-9397-08002B2CF9AE}" pid="3" name="MSIP_Label_20c7f8db-c129-4e76-9690-092d178206e7_SetDate">
    <vt:lpwstr>2025-05-23T08:53:49Z</vt:lpwstr>
  </property>
  <property fmtid="{D5CDD505-2E9C-101B-9397-08002B2CF9AE}" pid="4" name="MSIP_Label_20c7f8db-c129-4e76-9690-092d178206e7_Method">
    <vt:lpwstr>Standard</vt:lpwstr>
  </property>
  <property fmtid="{D5CDD505-2E9C-101B-9397-08002B2CF9AE}" pid="5" name="MSIP_Label_20c7f8db-c129-4e76-9690-092d178206e7_Name">
    <vt:lpwstr>General</vt:lpwstr>
  </property>
  <property fmtid="{D5CDD505-2E9C-101B-9397-08002B2CF9AE}" pid="6" name="MSIP_Label_20c7f8db-c129-4e76-9690-092d178206e7_SiteId">
    <vt:lpwstr>c3d07d54-beb7-4b7e-8696-d47727fc9793</vt:lpwstr>
  </property>
  <property fmtid="{D5CDD505-2E9C-101B-9397-08002B2CF9AE}" pid="7" name="MSIP_Label_20c7f8db-c129-4e76-9690-092d178206e7_ActionId">
    <vt:lpwstr>eeb56a08-c21a-441f-86c7-f7b3a188ffc7</vt:lpwstr>
  </property>
  <property fmtid="{D5CDD505-2E9C-101B-9397-08002B2CF9AE}" pid="8" name="MSIP_Label_20c7f8db-c129-4e76-9690-092d178206e7_ContentBits">
    <vt:lpwstr>0</vt:lpwstr>
  </property>
  <property fmtid="{D5CDD505-2E9C-101B-9397-08002B2CF9AE}" pid="9" name="MSIP_Label_20c7f8db-c129-4e76-9690-092d178206e7_Tag">
    <vt:lpwstr>10, 3, 0, 1</vt:lpwstr>
  </property>
  <property fmtid="{D5CDD505-2E9C-101B-9397-08002B2CF9AE}" pid="10" name="ContentTypeId">
    <vt:lpwstr>0x0101001B2803A46F19DB4C9FE8E16875EA2DDE</vt:lpwstr>
  </property>
</Properties>
</file>